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68" d="100"/>
          <a:sy n="68" d="100"/>
        </p:scale>
        <p:origin x="79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70" y="1122363"/>
            <a:ext cx="9001463"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70" y="3602038"/>
            <a:ext cx="9001463"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5962DB-54B6-4B33-8587-27C8FBED2DE8}" type="datetimeFigureOut">
              <a:rPr lang="en-US" smtClean="0"/>
              <a:t>18-May-24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253434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7" y="4289374"/>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7" y="621323"/>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9" cy="682472"/>
          </a:xfrm>
        </p:spPr>
        <p:txBody>
          <a:bodyPr>
            <a:normAutofit/>
          </a:bodyPr>
          <a:lstStyle>
            <a:lvl1pPr marL="0" indent="0" algn="ctr">
              <a:buNone/>
              <a:defRPr sz="18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9382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2"/>
            <a:ext cx="10353763"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7" y="4204820"/>
            <a:ext cx="10353761" cy="1592186"/>
          </a:xfrm>
        </p:spPr>
        <p:txBody>
          <a:bodyPr anchor="ctr"/>
          <a:lstStyle>
            <a:lvl1pPr marL="0" indent="0" algn="ctr">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1809417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2"/>
            <a:ext cx="8752299" cy="426812"/>
          </a:xfrm>
        </p:spPr>
        <p:txBody>
          <a:bodyPr anchor="t">
            <a:normAutofit/>
          </a:bodyPr>
          <a:lstStyle>
            <a:lvl1pPr marL="0" indent="0" algn="r">
              <a:buNone/>
              <a:defRPr sz="1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3" y="4204821"/>
            <a:ext cx="10353763" cy="1586380"/>
          </a:xfrm>
        </p:spPr>
        <p:txBody>
          <a:bodyPr anchor="ctr">
            <a:normAutofit/>
          </a:bodyPr>
          <a:lstStyle>
            <a:lvl1pPr marL="0" indent="0" algn="ctr">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93233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7" y="2126944"/>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650556"/>
            <a:ext cx="10353763" cy="1140644"/>
          </a:xfrm>
        </p:spPr>
        <p:txBody>
          <a:bodyPr anchor="t"/>
          <a:lstStyle>
            <a:lvl1pPr marL="0" indent="0" algn="ctr">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467878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3" y="609602"/>
            <a:ext cx="10353763"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2088321"/>
            <a:ext cx="3298956" cy="823305"/>
          </a:xfrm>
        </p:spPr>
        <p:txBody>
          <a:bodyPr anchor="b">
            <a:noAutofit/>
          </a:bodyPr>
          <a:lstStyle>
            <a:lvl1pPr marL="0" indent="0" algn="ctr">
              <a:lnSpc>
                <a:spcPct val="100000"/>
              </a:lnSpc>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911624"/>
            <a:ext cx="3298956" cy="2879576"/>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9" cy="823304"/>
          </a:xfrm>
        </p:spPr>
        <p:txBody>
          <a:bodyPr anchor="b">
            <a:noAutofit/>
          </a:bodyPr>
          <a:lstStyle>
            <a:lvl1pPr marL="0" indent="0" algn="ctr">
              <a:lnSpc>
                <a:spcPct val="100000"/>
              </a:lnSpc>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9" y="2911624"/>
            <a:ext cx="3299821" cy="2879576"/>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9" y="2088320"/>
            <a:ext cx="3291211" cy="823304"/>
          </a:xfrm>
        </p:spPr>
        <p:txBody>
          <a:bodyPr anchor="b">
            <a:noAutofit/>
          </a:bodyPr>
          <a:lstStyle>
            <a:lvl1pPr marL="0" indent="0" algn="ctr">
              <a:lnSpc>
                <a:spcPct val="100000"/>
              </a:lnSpc>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7" y="2911624"/>
            <a:ext cx="3291211" cy="2879576"/>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5962DB-54B6-4B33-8587-27C8FBED2DE8}" type="datetimeFigureOut">
              <a:rPr lang="en-US" smtClean="0"/>
              <a:t>18-May-24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80310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2"/>
            <a:ext cx="10353763"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6" y="4195899"/>
            <a:ext cx="3298955" cy="576262"/>
          </a:xfrm>
        </p:spPr>
        <p:txBody>
          <a:bodyPr anchor="b">
            <a:noAutofit/>
          </a:bodyPr>
          <a:lstStyle>
            <a:lvl1pPr marL="0" indent="0" algn="ctr">
              <a:lnSpc>
                <a:spcPct val="100000"/>
              </a:lnSpc>
              <a:buNone/>
              <a:defRPr sz="20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1"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6" y="4772161"/>
            <a:ext cx="3298955" cy="1019038"/>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2" y="4195899"/>
            <a:ext cx="3298983" cy="576262"/>
          </a:xfrm>
        </p:spPr>
        <p:txBody>
          <a:bodyPr anchor="b">
            <a:noAutofit/>
          </a:bodyPr>
          <a:lstStyle>
            <a:lvl1pPr marL="0" indent="0" algn="ctr">
              <a:lnSpc>
                <a:spcPct val="100000"/>
              </a:lnSpc>
              <a:buNone/>
              <a:defRPr sz="20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5"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7" y="4772163"/>
            <a:ext cx="3294259" cy="1019037"/>
          </a:xfrm>
        </p:spPr>
        <p:txBody>
          <a:bodyPr anchor="t">
            <a:normAutofit/>
          </a:bodyPr>
          <a:lstStyle>
            <a:lvl1pPr marL="0" indent="0" algn="ctr">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5962DB-54B6-4B33-8587-27C8FBED2DE8}" type="datetimeFigureOut">
              <a:rPr lang="en-US" smtClean="0"/>
              <a:t>18-May-24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46794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962DB-54B6-4B33-8587-27C8FBED2DE8}" type="datetimeFigureOut">
              <a:rPr lang="en-US" smtClean="0"/>
              <a:t>18-May-24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749594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609601"/>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962DB-54B6-4B33-8587-27C8FBED2DE8}" type="datetimeFigureOut">
              <a:rPr lang="en-US" smtClean="0"/>
              <a:t>18-May-24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30959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962DB-54B6-4B33-8587-27C8FBED2DE8}" type="datetimeFigureOut">
              <a:rPr lang="en-US" smtClean="0"/>
              <a:t>18-May-24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308282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8"/>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40"/>
            <a:ext cx="9733512" cy="1500187"/>
          </a:xfrm>
        </p:spPr>
        <p:txBody>
          <a:bodyPr/>
          <a:lstStyle>
            <a:lvl1pPr marL="0" indent="0" algn="ctr">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5962DB-54B6-4B33-8587-27C8FBED2DE8}" type="datetimeFigureOut">
              <a:rPr lang="en-US" smtClean="0"/>
              <a:t>18-May-24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14070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2"/>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21"/>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21"/>
            <a:ext cx="5094155"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108833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2"/>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6" y="2088320"/>
            <a:ext cx="4879199" cy="823912"/>
          </a:xfrm>
        </p:spPr>
        <p:txBody>
          <a:bodyPr anchor="b"/>
          <a:lstStyle>
            <a:lvl1pPr marL="0" indent="0">
              <a:lnSpc>
                <a:spcPct val="100000"/>
              </a:lnSpc>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5" cy="823912"/>
          </a:xfrm>
        </p:spPr>
        <p:txBody>
          <a:bodyPr anchor="b"/>
          <a:lstStyle>
            <a:lvl1pPr marL="0" indent="0">
              <a:lnSpc>
                <a:spcPct val="100000"/>
              </a:lnSpc>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5962DB-54B6-4B33-8587-27C8FBED2DE8}" type="datetimeFigureOut">
              <a:rPr lang="en-US" smtClean="0"/>
              <a:t>18-May-24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164878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5962DB-54B6-4B33-8587-27C8FBED2DE8}" type="datetimeFigureOut">
              <a:rPr lang="en-US" smtClean="0"/>
              <a:t>18-May-24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57447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962DB-54B6-4B33-8587-27C8FBED2DE8}" type="datetimeFigureOut">
              <a:rPr lang="en-US" smtClean="0"/>
              <a:t>18-May-24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414464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5"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2"/>
            <a:ext cx="3932237" cy="2819399"/>
          </a:xfrm>
        </p:spPr>
        <p:txBody>
          <a:bodyPr/>
          <a:lstStyle>
            <a:lvl1pPr marL="0" indent="0" algn="ctr">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276591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5"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1" cy="2819400"/>
          </a:xfrm>
        </p:spPr>
        <p:txBody>
          <a:bodyPr>
            <a:normAutofit/>
          </a:bodyPr>
          <a:lstStyle>
            <a:lvl1pPr marL="0" indent="0" algn="ctr">
              <a:buNone/>
              <a:defRPr sz="18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5962DB-54B6-4B33-8587-27C8FBED2DE8}" type="datetimeFigureOut">
              <a:rPr lang="en-US" smtClean="0"/>
              <a:t>18-May-24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296509-4B32-4ED5-8AD9-A1AE7B213070}" type="slidenum">
              <a:rPr lang="en-US" smtClean="0"/>
              <a:t>‹#›</a:t>
            </a:fld>
            <a:endParaRPr lang="en-US"/>
          </a:p>
        </p:txBody>
      </p:sp>
    </p:spTree>
    <p:extLst>
      <p:ext uri="{BB962C8B-B14F-4D97-AF65-F5344CB8AC3E}">
        <p14:creationId xmlns:p14="http://schemas.microsoft.com/office/powerpoint/2010/main" val="135653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7" y="609602"/>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3"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7"/>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65962DB-54B6-4B33-8587-27C8FBED2DE8}" type="datetimeFigureOut">
              <a:rPr lang="en-US" smtClean="0"/>
              <a:t>18-May-24</a:t>
            </a:fld>
            <a:endParaRPr lang="en-US"/>
          </a:p>
        </p:txBody>
      </p:sp>
      <p:sp>
        <p:nvSpPr>
          <p:cNvPr id="5" name="Footer Placeholder 4"/>
          <p:cNvSpPr>
            <a:spLocks noGrp="1"/>
          </p:cNvSpPr>
          <p:nvPr>
            <p:ph type="ftr" sz="quarter" idx="3"/>
          </p:nvPr>
        </p:nvSpPr>
        <p:spPr>
          <a:xfrm>
            <a:off x="913796" y="5883277"/>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3" y="5883277"/>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D296509-4B32-4ED5-8AD9-A1AE7B213070}" type="slidenum">
              <a:rPr lang="en-US" smtClean="0"/>
              <a:t>‹#›</a:t>
            </a:fld>
            <a:endParaRPr lang="en-US"/>
          </a:p>
        </p:txBody>
      </p:sp>
    </p:spTree>
    <p:extLst>
      <p:ext uri="{BB962C8B-B14F-4D97-AF65-F5344CB8AC3E}">
        <p14:creationId xmlns:p14="http://schemas.microsoft.com/office/powerpoint/2010/main" val="1814534492"/>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txStyles>
    <p:titleStyle>
      <a:lvl1pPr algn="ctr" defTabSz="914377"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594" indent="-228594" algn="l" defTabSz="914377"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783" indent="-228594" algn="l" defTabSz="914377"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2971" indent="-228594" algn="l" defTabSz="914377"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160" indent="-228594" algn="l" defTabSz="914377"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349"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537"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726"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8914"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103" indent="-228594" algn="l" defTabSz="914377"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6C1ED5-89D7-098A-CAE6-C9EBA5EC05A4}"/>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371840" y="3107861"/>
            <a:ext cx="5302128" cy="2800571"/>
          </a:xfrm>
          <a:prstGeom prst="rect">
            <a:avLst/>
          </a:prstGeom>
          <a:ln>
            <a:noFill/>
          </a:ln>
          <a:effectLst>
            <a:softEdge rad="112500"/>
          </a:effectLst>
        </p:spPr>
      </p:pic>
      <p:sp>
        <p:nvSpPr>
          <p:cNvPr id="2" name="Title 1">
            <a:extLst>
              <a:ext uri="{FF2B5EF4-FFF2-40B4-BE49-F238E27FC236}">
                <a16:creationId xmlns:a16="http://schemas.microsoft.com/office/drawing/2014/main" id="{5C3A5759-C1D2-5E88-B038-BB8115C333A6}"/>
              </a:ext>
            </a:extLst>
          </p:cNvPr>
          <p:cNvSpPr>
            <a:spLocks noGrp="1"/>
          </p:cNvSpPr>
          <p:nvPr>
            <p:ph type="ctrTitle"/>
          </p:nvPr>
        </p:nvSpPr>
        <p:spPr>
          <a:xfrm>
            <a:off x="1595273" y="193896"/>
            <a:ext cx="9001463" cy="2387600"/>
          </a:xfrm>
        </p:spPr>
        <p:txBody>
          <a:bodyPr>
            <a:normAutofit/>
          </a:bodyPr>
          <a:lstStyle/>
          <a:p>
            <a:r>
              <a:rPr lang="en-US" dirty="0">
                <a:solidFill>
                  <a:srgbClr val="FFFF00"/>
                </a:solidFill>
              </a:rPr>
              <a:t>Digital Music store </a:t>
            </a:r>
            <a:r>
              <a:rPr lang="en-US" dirty="0"/>
              <a:t>analysis </a:t>
            </a:r>
            <a:r>
              <a:rPr lang="en-US" dirty="0">
                <a:solidFill>
                  <a:schemeClr val="accent3">
                    <a:lumMod val="20000"/>
                    <a:lumOff val="80000"/>
                  </a:schemeClr>
                </a:solidFill>
              </a:rPr>
              <a:t>by</a:t>
            </a:r>
            <a:r>
              <a:rPr lang="en-US" dirty="0"/>
              <a:t> using </a:t>
            </a:r>
            <a:r>
              <a:rPr lang="en-US" dirty="0">
                <a:solidFill>
                  <a:schemeClr val="accent2">
                    <a:lumMod val="75000"/>
                  </a:schemeClr>
                </a:solidFill>
              </a:rPr>
              <a:t>SQL</a:t>
            </a:r>
          </a:p>
        </p:txBody>
      </p:sp>
      <p:pic>
        <p:nvPicPr>
          <p:cNvPr id="10" name="Picture 9">
            <a:extLst>
              <a:ext uri="{FF2B5EF4-FFF2-40B4-BE49-F238E27FC236}">
                <a16:creationId xmlns:a16="http://schemas.microsoft.com/office/drawing/2014/main" id="{C672E693-BEB0-55C2-BD09-40BA14AA6488}"/>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335154" y="3107861"/>
            <a:ext cx="5302127" cy="3092907"/>
          </a:xfrm>
          <a:prstGeom prst="rect">
            <a:avLst/>
          </a:prstGeom>
          <a:ln>
            <a:noFill/>
          </a:ln>
          <a:effectLst>
            <a:softEdge rad="112500"/>
          </a:effectLst>
        </p:spPr>
      </p:pic>
    </p:spTree>
    <p:extLst>
      <p:ext uri="{BB962C8B-B14F-4D97-AF65-F5344CB8AC3E}">
        <p14:creationId xmlns:p14="http://schemas.microsoft.com/office/powerpoint/2010/main" val="323583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2 - Moderate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a:bodyPr>
          <a:lstStyle/>
          <a:p>
            <a:pPr marL="0" indent="0">
              <a:buNone/>
            </a:pPr>
            <a:r>
              <a:rPr lang="en-US" b="1" dirty="0"/>
              <a:t>3: Return all the track names that have a song length longer than the average song length. Return the Name and Milliseconds for each track. Order by the song length with the longest songs listed first.</a:t>
            </a:r>
          </a:p>
        </p:txBody>
      </p:sp>
      <p:sp>
        <p:nvSpPr>
          <p:cNvPr id="5" name="TextBox 4">
            <a:extLst>
              <a:ext uri="{FF2B5EF4-FFF2-40B4-BE49-F238E27FC236}">
                <a16:creationId xmlns:a16="http://schemas.microsoft.com/office/drawing/2014/main" id="{7C4790E2-EDE6-4157-5B0A-D04F60AD41BE}"/>
              </a:ext>
            </a:extLst>
          </p:cNvPr>
          <p:cNvSpPr txBox="1"/>
          <p:nvPr/>
        </p:nvSpPr>
        <p:spPr>
          <a:xfrm>
            <a:off x="346518" y="1916777"/>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997615" y="4287129"/>
            <a:ext cx="1122423" cy="369332"/>
          </a:xfrm>
          <a:prstGeom prst="rect">
            <a:avLst/>
          </a:prstGeom>
          <a:noFill/>
        </p:spPr>
        <p:txBody>
          <a:bodyPr wrap="none" rtlCol="0">
            <a:spAutoFit/>
          </a:bodyPr>
          <a:lstStyle/>
          <a:p>
            <a:r>
              <a:rPr lang="en-US" b="1" dirty="0">
                <a:solidFill>
                  <a:srgbClr val="FFC000"/>
                </a:solidFill>
              </a:rPr>
              <a:t>Out Put-</a:t>
            </a:r>
          </a:p>
        </p:txBody>
      </p:sp>
      <p:pic>
        <p:nvPicPr>
          <p:cNvPr id="9" name="Picture 8">
            <a:extLst>
              <a:ext uri="{FF2B5EF4-FFF2-40B4-BE49-F238E27FC236}">
                <a16:creationId xmlns:a16="http://schemas.microsoft.com/office/drawing/2014/main" id="{6410FADA-9DF1-E994-C490-41B5A0F70EF3}"/>
              </a:ext>
            </a:extLst>
          </p:cNvPr>
          <p:cNvPicPr>
            <a:picLocks noChangeAspect="1"/>
          </p:cNvPicPr>
          <p:nvPr/>
        </p:nvPicPr>
        <p:blipFill rotWithShape="1">
          <a:blip r:embed="rId2">
            <a:extLst>
              <a:ext uri="{28A0092B-C50C-407E-A947-70E740481C1C}">
                <a14:useLocalDpi xmlns:a14="http://schemas.microsoft.com/office/drawing/2010/main" val="0"/>
              </a:ext>
            </a:extLst>
          </a:blip>
          <a:srcRect l="19269" t="41842" r="16923" b="7880"/>
          <a:stretch/>
        </p:blipFill>
        <p:spPr>
          <a:xfrm>
            <a:off x="3793889" y="3798332"/>
            <a:ext cx="7779435" cy="2968227"/>
          </a:xfrm>
          <a:prstGeom prst="rect">
            <a:avLst/>
          </a:prstGeom>
          <a:ln>
            <a:noFill/>
          </a:ln>
          <a:effectLst>
            <a:softEdge rad="112500"/>
          </a:effectLst>
        </p:spPr>
      </p:pic>
      <p:pic>
        <p:nvPicPr>
          <p:cNvPr id="11" name="Picture 10">
            <a:extLst>
              <a:ext uri="{FF2B5EF4-FFF2-40B4-BE49-F238E27FC236}">
                <a16:creationId xmlns:a16="http://schemas.microsoft.com/office/drawing/2014/main" id="{7139062F-E006-946B-653C-533BF5D89A4D}"/>
              </a:ext>
            </a:extLst>
          </p:cNvPr>
          <p:cNvPicPr>
            <a:picLocks noChangeAspect="1"/>
          </p:cNvPicPr>
          <p:nvPr/>
        </p:nvPicPr>
        <p:blipFill rotWithShape="1">
          <a:blip r:embed="rId3">
            <a:extLst>
              <a:ext uri="{28A0092B-C50C-407E-A947-70E740481C1C}">
                <a14:useLocalDpi xmlns:a14="http://schemas.microsoft.com/office/drawing/2010/main" val="0"/>
              </a:ext>
            </a:extLst>
          </a:blip>
          <a:srcRect l="23538" t="29939" r="21770" b="47897"/>
          <a:stretch/>
        </p:blipFill>
        <p:spPr>
          <a:xfrm>
            <a:off x="1997615" y="1855159"/>
            <a:ext cx="7540284" cy="1718039"/>
          </a:xfrm>
          <a:prstGeom prst="rect">
            <a:avLst/>
          </a:prstGeom>
          <a:ln>
            <a:noFill/>
          </a:ln>
          <a:effectLst>
            <a:softEdge rad="112500"/>
          </a:effectLst>
        </p:spPr>
      </p:pic>
    </p:spTree>
    <p:extLst>
      <p:ext uri="{BB962C8B-B14F-4D97-AF65-F5344CB8AC3E}">
        <p14:creationId xmlns:p14="http://schemas.microsoft.com/office/powerpoint/2010/main" val="408069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3 - Advance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2" y="541829"/>
            <a:ext cx="8069560" cy="977483"/>
          </a:xfrm>
        </p:spPr>
        <p:txBody>
          <a:bodyPr>
            <a:normAutofit/>
          </a:bodyPr>
          <a:lstStyle/>
          <a:p>
            <a:pPr marL="0" indent="0">
              <a:buNone/>
            </a:pPr>
            <a:r>
              <a:rPr lang="en-US" sz="1600" b="1" dirty="0"/>
              <a:t>1: Find how much amount spent by each customer on </a:t>
            </a:r>
            <a:r>
              <a:rPr lang="en-US" sz="1600" b="1" dirty="0" err="1"/>
              <a:t>artists?Write</a:t>
            </a:r>
            <a:r>
              <a:rPr lang="en-US" sz="1600" b="1" dirty="0"/>
              <a:t> a query to return customer name, artist name and total spent.</a:t>
            </a:r>
          </a:p>
        </p:txBody>
      </p:sp>
      <p:sp>
        <p:nvSpPr>
          <p:cNvPr id="5" name="TextBox 4">
            <a:extLst>
              <a:ext uri="{FF2B5EF4-FFF2-40B4-BE49-F238E27FC236}">
                <a16:creationId xmlns:a16="http://schemas.microsoft.com/office/drawing/2014/main" id="{7C4790E2-EDE6-4157-5B0A-D04F60AD41BE}"/>
              </a:ext>
            </a:extLst>
          </p:cNvPr>
          <p:cNvSpPr txBox="1"/>
          <p:nvPr/>
        </p:nvSpPr>
        <p:spPr>
          <a:xfrm>
            <a:off x="346518" y="1916777"/>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997615" y="4663900"/>
            <a:ext cx="1122423" cy="369332"/>
          </a:xfrm>
          <a:prstGeom prst="rect">
            <a:avLst/>
          </a:prstGeom>
          <a:noFill/>
        </p:spPr>
        <p:txBody>
          <a:bodyPr wrap="none" rtlCol="0">
            <a:spAutoFit/>
          </a:bodyPr>
          <a:lstStyle/>
          <a:p>
            <a:r>
              <a:rPr lang="en-US" b="1" dirty="0">
                <a:solidFill>
                  <a:srgbClr val="FFC000"/>
                </a:solidFill>
              </a:rPr>
              <a:t>Out Put-</a:t>
            </a:r>
          </a:p>
        </p:txBody>
      </p:sp>
      <p:pic>
        <p:nvPicPr>
          <p:cNvPr id="7" name="Picture 6">
            <a:extLst>
              <a:ext uri="{FF2B5EF4-FFF2-40B4-BE49-F238E27FC236}">
                <a16:creationId xmlns:a16="http://schemas.microsoft.com/office/drawing/2014/main" id="{9E1663B2-6819-6D53-3904-C2E29D44CB25}"/>
              </a:ext>
            </a:extLst>
          </p:cNvPr>
          <p:cNvPicPr>
            <a:picLocks noChangeAspect="1"/>
          </p:cNvPicPr>
          <p:nvPr/>
        </p:nvPicPr>
        <p:blipFill rotWithShape="1">
          <a:blip r:embed="rId2">
            <a:extLst>
              <a:ext uri="{28A0092B-C50C-407E-A947-70E740481C1C}">
                <a14:useLocalDpi xmlns:a14="http://schemas.microsoft.com/office/drawing/2010/main" val="0"/>
              </a:ext>
            </a:extLst>
          </a:blip>
          <a:srcRect l="24231" t="31786" r="16385" b="17933"/>
          <a:stretch/>
        </p:blipFill>
        <p:spPr>
          <a:xfrm>
            <a:off x="1496472" y="1281520"/>
            <a:ext cx="6901941" cy="264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3D54F948-5959-6F2D-3884-DA79AADA380A}"/>
              </a:ext>
            </a:extLst>
          </p:cNvPr>
          <p:cNvPicPr>
            <a:picLocks noChangeAspect="1"/>
          </p:cNvPicPr>
          <p:nvPr/>
        </p:nvPicPr>
        <p:blipFill rotWithShape="1">
          <a:blip r:embed="rId3">
            <a:extLst>
              <a:ext uri="{28A0092B-C50C-407E-A947-70E740481C1C}">
                <a14:useLocalDpi xmlns:a14="http://schemas.microsoft.com/office/drawing/2010/main" val="0"/>
              </a:ext>
            </a:extLst>
          </a:blip>
          <a:srcRect l="20885" t="37943" r="16923" b="5004"/>
          <a:stretch/>
        </p:blipFill>
        <p:spPr>
          <a:xfrm>
            <a:off x="4425885" y="4125688"/>
            <a:ext cx="6791507" cy="264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01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3 - Advance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fontScale="85000" lnSpcReduction="10000"/>
          </a:bodyPr>
          <a:lstStyle/>
          <a:p>
            <a:pPr marL="0" indent="0">
              <a:buNone/>
            </a:pPr>
            <a:r>
              <a:rPr lang="en-US" b="1" dirty="0"/>
              <a:t>2: 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p:txBody>
      </p:sp>
      <p:sp>
        <p:nvSpPr>
          <p:cNvPr id="5" name="TextBox 4">
            <a:extLst>
              <a:ext uri="{FF2B5EF4-FFF2-40B4-BE49-F238E27FC236}">
                <a16:creationId xmlns:a16="http://schemas.microsoft.com/office/drawing/2014/main" id="{7C4790E2-EDE6-4157-5B0A-D04F60AD41BE}"/>
              </a:ext>
            </a:extLst>
          </p:cNvPr>
          <p:cNvSpPr txBox="1"/>
          <p:nvPr/>
        </p:nvSpPr>
        <p:spPr>
          <a:xfrm>
            <a:off x="346518" y="1916777"/>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997615" y="4823381"/>
            <a:ext cx="1122423" cy="369332"/>
          </a:xfrm>
          <a:prstGeom prst="rect">
            <a:avLst/>
          </a:prstGeom>
          <a:noFill/>
        </p:spPr>
        <p:txBody>
          <a:bodyPr wrap="none" rtlCol="0">
            <a:spAutoFit/>
          </a:bodyPr>
          <a:lstStyle/>
          <a:p>
            <a:r>
              <a:rPr lang="en-US" b="1" dirty="0">
                <a:solidFill>
                  <a:srgbClr val="FFC000"/>
                </a:solidFill>
              </a:rPr>
              <a:t>Out Put-</a:t>
            </a:r>
          </a:p>
        </p:txBody>
      </p:sp>
      <p:pic>
        <p:nvPicPr>
          <p:cNvPr id="7" name="Picture 6">
            <a:extLst>
              <a:ext uri="{FF2B5EF4-FFF2-40B4-BE49-F238E27FC236}">
                <a16:creationId xmlns:a16="http://schemas.microsoft.com/office/drawing/2014/main" id="{E34C761C-D525-EC07-757A-3F93BA90D94C}"/>
              </a:ext>
            </a:extLst>
          </p:cNvPr>
          <p:cNvPicPr>
            <a:picLocks noChangeAspect="1"/>
          </p:cNvPicPr>
          <p:nvPr/>
        </p:nvPicPr>
        <p:blipFill rotWithShape="1">
          <a:blip r:embed="rId2">
            <a:extLst>
              <a:ext uri="{28A0092B-C50C-407E-A947-70E740481C1C}">
                <a14:useLocalDpi xmlns:a14="http://schemas.microsoft.com/office/drawing/2010/main" val="0"/>
              </a:ext>
            </a:extLst>
          </a:blip>
          <a:srcRect l="23999" t="31375" r="14962" b="26860"/>
          <a:stretch/>
        </p:blipFill>
        <p:spPr>
          <a:xfrm>
            <a:off x="1496472" y="1793689"/>
            <a:ext cx="7844477" cy="2303263"/>
          </a:xfrm>
          <a:prstGeom prst="rect">
            <a:avLst/>
          </a:prstGeom>
        </p:spPr>
      </p:pic>
      <p:pic>
        <p:nvPicPr>
          <p:cNvPr id="10" name="Picture 9">
            <a:extLst>
              <a:ext uri="{FF2B5EF4-FFF2-40B4-BE49-F238E27FC236}">
                <a16:creationId xmlns:a16="http://schemas.microsoft.com/office/drawing/2014/main" id="{AC630491-A2AA-894D-2B37-FCCDB215D3C4}"/>
              </a:ext>
            </a:extLst>
          </p:cNvPr>
          <p:cNvPicPr>
            <a:picLocks noChangeAspect="1"/>
          </p:cNvPicPr>
          <p:nvPr/>
        </p:nvPicPr>
        <p:blipFill rotWithShape="1">
          <a:blip r:embed="rId3">
            <a:extLst>
              <a:ext uri="{28A0092B-C50C-407E-A947-70E740481C1C}">
                <a14:useLocalDpi xmlns:a14="http://schemas.microsoft.com/office/drawing/2010/main" val="0"/>
              </a:ext>
            </a:extLst>
          </a:blip>
          <a:srcRect l="21000" t="42048" r="21769" b="5824"/>
          <a:stretch/>
        </p:blipFill>
        <p:spPr>
          <a:xfrm>
            <a:off x="4757528" y="4234375"/>
            <a:ext cx="5144227" cy="2496915"/>
          </a:xfrm>
          <a:prstGeom prst="rect">
            <a:avLst/>
          </a:prstGeom>
        </p:spPr>
      </p:pic>
    </p:spTree>
    <p:extLst>
      <p:ext uri="{BB962C8B-B14F-4D97-AF65-F5344CB8AC3E}">
        <p14:creationId xmlns:p14="http://schemas.microsoft.com/office/powerpoint/2010/main" val="1157667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3 - Advance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212473" y="497125"/>
            <a:ext cx="9563383" cy="1301039"/>
          </a:xfrm>
        </p:spPr>
        <p:txBody>
          <a:bodyPr>
            <a:normAutofit/>
          </a:bodyPr>
          <a:lstStyle/>
          <a:p>
            <a:pPr marL="0" indent="0">
              <a:buNone/>
            </a:pPr>
            <a:r>
              <a:rPr lang="en-US" sz="1400" b="1" dirty="0"/>
              <a:t>3: Write a query that determines the customer that has </a:t>
            </a:r>
            <a:r>
              <a:rPr lang="en-US" sz="1400" b="1" dirty="0" err="1"/>
              <a:t>spentthe</a:t>
            </a:r>
            <a:r>
              <a:rPr lang="en-US" sz="1400" b="1" dirty="0"/>
              <a:t> most on music for each country. Write a query that returns the country along with the top customer and how much they spent. For countries where the top amount spent is shared, provide all customers who spent this amount.</a:t>
            </a:r>
          </a:p>
        </p:txBody>
      </p:sp>
      <p:sp>
        <p:nvSpPr>
          <p:cNvPr id="5" name="TextBox 4">
            <a:extLst>
              <a:ext uri="{FF2B5EF4-FFF2-40B4-BE49-F238E27FC236}">
                <a16:creationId xmlns:a16="http://schemas.microsoft.com/office/drawing/2014/main" id="{7C4790E2-EDE6-4157-5B0A-D04F60AD41BE}"/>
              </a:ext>
            </a:extLst>
          </p:cNvPr>
          <p:cNvSpPr txBox="1"/>
          <p:nvPr/>
        </p:nvSpPr>
        <p:spPr>
          <a:xfrm>
            <a:off x="346518" y="1916777"/>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2214531" y="4813309"/>
            <a:ext cx="1122423" cy="369332"/>
          </a:xfrm>
          <a:prstGeom prst="rect">
            <a:avLst/>
          </a:prstGeom>
          <a:noFill/>
        </p:spPr>
        <p:txBody>
          <a:bodyPr wrap="none" rtlCol="0">
            <a:spAutoFit/>
          </a:bodyPr>
          <a:lstStyle/>
          <a:p>
            <a:r>
              <a:rPr lang="en-US" b="1" dirty="0">
                <a:solidFill>
                  <a:srgbClr val="FFC000"/>
                </a:solidFill>
              </a:rPr>
              <a:t>Out Put-</a:t>
            </a:r>
          </a:p>
        </p:txBody>
      </p:sp>
      <p:pic>
        <p:nvPicPr>
          <p:cNvPr id="7" name="Picture 6">
            <a:extLst>
              <a:ext uri="{FF2B5EF4-FFF2-40B4-BE49-F238E27FC236}">
                <a16:creationId xmlns:a16="http://schemas.microsoft.com/office/drawing/2014/main" id="{571F5C4C-14F9-5617-0FCE-D1FCF1763ABB}"/>
              </a:ext>
            </a:extLst>
          </p:cNvPr>
          <p:cNvPicPr>
            <a:picLocks noChangeAspect="1"/>
          </p:cNvPicPr>
          <p:nvPr/>
        </p:nvPicPr>
        <p:blipFill rotWithShape="1">
          <a:blip r:embed="rId2">
            <a:extLst>
              <a:ext uri="{28A0092B-C50C-407E-A947-70E740481C1C}">
                <a14:useLocalDpi xmlns:a14="http://schemas.microsoft.com/office/drawing/2010/main" val="0"/>
              </a:ext>
            </a:extLst>
          </a:blip>
          <a:srcRect l="24577" t="29529" r="17846" b="14649"/>
          <a:stretch/>
        </p:blipFill>
        <p:spPr>
          <a:xfrm>
            <a:off x="1341727" y="1418333"/>
            <a:ext cx="7661597" cy="2663056"/>
          </a:xfrm>
          <a:prstGeom prst="rect">
            <a:avLst/>
          </a:prstGeom>
        </p:spPr>
      </p:pic>
      <p:pic>
        <p:nvPicPr>
          <p:cNvPr id="10" name="Picture 9">
            <a:extLst>
              <a:ext uri="{FF2B5EF4-FFF2-40B4-BE49-F238E27FC236}">
                <a16:creationId xmlns:a16="http://schemas.microsoft.com/office/drawing/2014/main" id="{E787D50B-6C98-7546-2020-84AC05ED975A}"/>
              </a:ext>
            </a:extLst>
          </p:cNvPr>
          <p:cNvPicPr>
            <a:picLocks noChangeAspect="1"/>
          </p:cNvPicPr>
          <p:nvPr/>
        </p:nvPicPr>
        <p:blipFill rotWithShape="1">
          <a:blip r:embed="rId3">
            <a:extLst>
              <a:ext uri="{28A0092B-C50C-407E-A947-70E740481C1C}">
                <a14:useLocalDpi xmlns:a14="http://schemas.microsoft.com/office/drawing/2010/main" val="0"/>
              </a:ext>
            </a:extLst>
          </a:blip>
          <a:srcRect l="21560" t="39580" r="16005" b="5004"/>
          <a:stretch/>
        </p:blipFill>
        <p:spPr>
          <a:xfrm>
            <a:off x="4755488" y="4207685"/>
            <a:ext cx="6020369" cy="2546252"/>
          </a:xfrm>
          <a:prstGeom prst="rect">
            <a:avLst/>
          </a:prstGeom>
        </p:spPr>
      </p:pic>
    </p:spTree>
    <p:extLst>
      <p:ext uri="{BB962C8B-B14F-4D97-AF65-F5344CB8AC3E}">
        <p14:creationId xmlns:p14="http://schemas.microsoft.com/office/powerpoint/2010/main" val="333905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2718-2557-72AA-7C4F-B3763AEA4BDE}"/>
              </a:ext>
            </a:extLst>
          </p:cNvPr>
          <p:cNvSpPr>
            <a:spLocks noGrp="1"/>
          </p:cNvSpPr>
          <p:nvPr>
            <p:ph type="title"/>
          </p:nvPr>
        </p:nvSpPr>
        <p:spPr>
          <a:xfrm>
            <a:off x="7540287" y="5903765"/>
            <a:ext cx="4495231" cy="867507"/>
          </a:xfrm>
        </p:spPr>
        <p:txBody>
          <a:bodyPr>
            <a:normAutofit/>
          </a:bodyPr>
          <a:lstStyle/>
          <a:p>
            <a:r>
              <a:rPr lang="en-US" sz="2000" dirty="0">
                <a:solidFill>
                  <a:schemeClr val="bg1">
                    <a:lumMod val="50000"/>
                    <a:lumOff val="50000"/>
                  </a:schemeClr>
                </a:solidFill>
                <a:latin typeface="Agency FB" panose="020B0503020202020204" pitchFamily="34" charset="0"/>
                <a:ea typeface="Segoe UI Black" panose="020B0A02040204020203" pitchFamily="34" charset="0"/>
                <a:cs typeface="Arial" panose="020B0604020202020204" pitchFamily="34" charset="0"/>
              </a:rPr>
              <a:t>Prepared by </a:t>
            </a:r>
            <a:r>
              <a:rPr lang="en-US" sz="2000" dirty="0">
                <a:latin typeface="Agency FB" panose="020B0503020202020204" pitchFamily="34" charset="0"/>
                <a:ea typeface="Segoe UI Black" panose="020B0A02040204020203" pitchFamily="34" charset="0"/>
                <a:cs typeface="Arial" panose="020B0604020202020204" pitchFamily="34" charset="0"/>
              </a:rPr>
              <a:t>– Vikas kumar Maurya</a:t>
            </a:r>
          </a:p>
        </p:txBody>
      </p:sp>
      <p:sp>
        <p:nvSpPr>
          <p:cNvPr id="3" name="Content Placeholder 2">
            <a:extLst>
              <a:ext uri="{FF2B5EF4-FFF2-40B4-BE49-F238E27FC236}">
                <a16:creationId xmlns:a16="http://schemas.microsoft.com/office/drawing/2014/main" id="{A199581F-E607-CAED-6EE9-4E607F55CBAB}"/>
              </a:ext>
            </a:extLst>
          </p:cNvPr>
          <p:cNvSpPr>
            <a:spLocks noGrp="1"/>
          </p:cNvSpPr>
          <p:nvPr>
            <p:ph idx="1"/>
          </p:nvPr>
        </p:nvSpPr>
        <p:spPr>
          <a:xfrm>
            <a:off x="1335830" y="1350477"/>
            <a:ext cx="9876124" cy="1012896"/>
          </a:xfrm>
        </p:spPr>
        <p:txBody>
          <a:bodyPr>
            <a:normAutofit/>
          </a:bodyPr>
          <a:lstStyle/>
          <a:p>
            <a:pPr marL="0" indent="0">
              <a:buNone/>
            </a:pPr>
            <a:r>
              <a:rPr lang="en-US" dirty="0">
                <a:latin typeface="Georgia" panose="02040502050405020303" pitchFamily="18" charset="0"/>
              </a:rPr>
              <a:t>SPECIAL THANKS TO </a:t>
            </a:r>
            <a:r>
              <a:rPr lang="en-US" dirty="0">
                <a:solidFill>
                  <a:schemeClr val="tx2">
                    <a:lumMod val="50000"/>
                  </a:schemeClr>
                </a:solidFill>
                <a:latin typeface="Segoe UI Black" panose="020B0A02040204020203" pitchFamily="34" charset="0"/>
                <a:ea typeface="Segoe UI Black" panose="020B0A02040204020203" pitchFamily="34" charset="0"/>
              </a:rPr>
              <a:t>RISHABH MISHRA SIR </a:t>
            </a:r>
            <a:r>
              <a:rPr lang="en-US" dirty="0">
                <a:latin typeface="Georgia" panose="02040502050405020303" pitchFamily="18" charset="0"/>
              </a:rPr>
              <a:t>FOR HIS EXCEPTIONAL GUIDANCE AND INVALUABLE SUPPORT THROUGHOUT THIS </a:t>
            </a:r>
            <a:r>
              <a:rPr lang="en-US" dirty="0">
                <a:solidFill>
                  <a:srgbClr val="FFFF00"/>
                </a:solidFill>
                <a:latin typeface="Georgia" panose="02040502050405020303" pitchFamily="18" charset="0"/>
              </a:rPr>
              <a:t>PROJECT</a:t>
            </a:r>
            <a:r>
              <a:rPr lang="en-US" dirty="0">
                <a:latin typeface="Georgia" panose="02040502050405020303" pitchFamily="18" charset="0"/>
              </a:rPr>
              <a:t>. </a:t>
            </a:r>
          </a:p>
        </p:txBody>
      </p:sp>
      <p:sp>
        <p:nvSpPr>
          <p:cNvPr id="4" name="TextBox 3">
            <a:extLst>
              <a:ext uri="{FF2B5EF4-FFF2-40B4-BE49-F238E27FC236}">
                <a16:creationId xmlns:a16="http://schemas.microsoft.com/office/drawing/2014/main" id="{21BD7BD4-0D85-910F-BEC5-EE09D3CA9A74}"/>
              </a:ext>
            </a:extLst>
          </p:cNvPr>
          <p:cNvSpPr txBox="1"/>
          <p:nvPr/>
        </p:nvSpPr>
        <p:spPr>
          <a:xfrm>
            <a:off x="156490" y="6086645"/>
            <a:ext cx="4037428" cy="369332"/>
          </a:xfrm>
          <a:prstGeom prst="rect">
            <a:avLst/>
          </a:prstGeom>
          <a:noFill/>
        </p:spPr>
        <p:txBody>
          <a:bodyPr wrap="square" rtlCol="0">
            <a:spAutoFit/>
          </a:bodyPr>
          <a:lstStyle/>
          <a:p>
            <a:r>
              <a:rPr lang="en-US" dirty="0"/>
              <a:t>GUIDED BY – RISHABH MISHRA</a:t>
            </a:r>
          </a:p>
        </p:txBody>
      </p:sp>
      <p:pic>
        <p:nvPicPr>
          <p:cNvPr id="6" name="Picture 5">
            <a:extLst>
              <a:ext uri="{FF2B5EF4-FFF2-40B4-BE49-F238E27FC236}">
                <a16:creationId xmlns:a16="http://schemas.microsoft.com/office/drawing/2014/main" id="{D5AE63F3-6CA6-5162-D49B-C4950E55AA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810313" y="2363373"/>
            <a:ext cx="5742843" cy="3215992"/>
          </a:xfrm>
          <a:prstGeom prst="rect">
            <a:avLst/>
          </a:prstGeom>
          <a:ln>
            <a:noFill/>
          </a:ln>
          <a:effectLst>
            <a:softEdge rad="112500"/>
          </a:effectLst>
        </p:spPr>
      </p:pic>
    </p:spTree>
    <p:extLst>
      <p:ext uri="{BB962C8B-B14F-4D97-AF65-F5344CB8AC3E}">
        <p14:creationId xmlns:p14="http://schemas.microsoft.com/office/powerpoint/2010/main" val="223179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0F1E-38CD-A114-76A6-758AB56FB918}"/>
              </a:ext>
            </a:extLst>
          </p:cNvPr>
          <p:cNvSpPr>
            <a:spLocks noGrp="1"/>
          </p:cNvSpPr>
          <p:nvPr>
            <p:ph type="title"/>
          </p:nvPr>
        </p:nvSpPr>
        <p:spPr>
          <a:xfrm>
            <a:off x="1476504" y="266898"/>
            <a:ext cx="3222107" cy="619372"/>
          </a:xfrm>
        </p:spPr>
        <p:txBody>
          <a:bodyPr>
            <a:normAutofit/>
          </a:bodyPr>
          <a:lstStyle/>
          <a:p>
            <a:r>
              <a:rPr lang="en-US" dirty="0">
                <a:latin typeface="Century" panose="02040604050505020304" pitchFamily="18" charset="0"/>
              </a:rPr>
              <a:t>schemas</a:t>
            </a:r>
          </a:p>
        </p:txBody>
      </p:sp>
      <p:pic>
        <p:nvPicPr>
          <p:cNvPr id="5" name="Content Placeholder 4">
            <a:extLst>
              <a:ext uri="{FF2B5EF4-FFF2-40B4-BE49-F238E27FC236}">
                <a16:creationId xmlns:a16="http://schemas.microsoft.com/office/drawing/2014/main" id="{D2E8E52B-0C67-6ABB-2296-E97ACA0B2D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0676" y="1159541"/>
            <a:ext cx="10002129" cy="5269395"/>
          </a:xfrm>
        </p:spPr>
      </p:pic>
    </p:spTree>
    <p:extLst>
      <p:ext uri="{BB962C8B-B14F-4D97-AF65-F5344CB8AC3E}">
        <p14:creationId xmlns:p14="http://schemas.microsoft.com/office/powerpoint/2010/main" val="396827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0" y="1"/>
            <a:ext cx="3334648" cy="501747"/>
          </a:xfrm>
        </p:spPr>
        <p:txBody>
          <a:bodyPr>
            <a:normAutofit fontScale="90000"/>
          </a:bodyPr>
          <a:lstStyle/>
          <a:p>
            <a:r>
              <a:rPr lang="en-US" sz="2000" dirty="0">
                <a:solidFill>
                  <a:srgbClr val="FFFF00"/>
                </a:solidFill>
              </a:rPr>
              <a:t>Question Set 1 - Easy </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787189" y="501748"/>
            <a:ext cx="9158673" cy="501747"/>
          </a:xfrm>
        </p:spPr>
        <p:txBody>
          <a:bodyPr/>
          <a:lstStyle/>
          <a:p>
            <a:pPr marL="0" indent="0">
              <a:buNone/>
            </a:pPr>
            <a:r>
              <a:rPr lang="en-US" dirty="0"/>
              <a:t>1. who is the senior most employee based on job title?</a:t>
            </a:r>
          </a:p>
        </p:txBody>
      </p:sp>
      <p:sp>
        <p:nvSpPr>
          <p:cNvPr id="5" name="TextBox 4">
            <a:extLst>
              <a:ext uri="{FF2B5EF4-FFF2-40B4-BE49-F238E27FC236}">
                <a16:creationId xmlns:a16="http://schemas.microsoft.com/office/drawing/2014/main" id="{7C4790E2-EDE6-4157-5B0A-D04F60AD41BE}"/>
              </a:ext>
            </a:extLst>
          </p:cNvPr>
          <p:cNvSpPr txBox="1"/>
          <p:nvPr/>
        </p:nvSpPr>
        <p:spPr>
          <a:xfrm>
            <a:off x="588616" y="1465539"/>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441511" y="2844999"/>
            <a:ext cx="1122423" cy="369332"/>
          </a:xfrm>
          <a:prstGeom prst="rect">
            <a:avLst/>
          </a:prstGeom>
          <a:noFill/>
        </p:spPr>
        <p:txBody>
          <a:bodyPr wrap="none" rtlCol="0">
            <a:spAutoFit/>
          </a:bodyPr>
          <a:lstStyle/>
          <a:p>
            <a:r>
              <a:rPr lang="en-US" b="1" dirty="0">
                <a:solidFill>
                  <a:srgbClr val="FFC000"/>
                </a:solidFill>
              </a:rPr>
              <a:t>Out Put-</a:t>
            </a:r>
          </a:p>
        </p:txBody>
      </p:sp>
      <p:pic>
        <p:nvPicPr>
          <p:cNvPr id="8" name="Picture 7">
            <a:extLst>
              <a:ext uri="{FF2B5EF4-FFF2-40B4-BE49-F238E27FC236}">
                <a16:creationId xmlns:a16="http://schemas.microsoft.com/office/drawing/2014/main" id="{6B6CAA66-FF9E-DBDF-3D9F-B7B297A246F4}"/>
              </a:ext>
            </a:extLst>
          </p:cNvPr>
          <p:cNvPicPr>
            <a:picLocks noChangeAspect="1"/>
          </p:cNvPicPr>
          <p:nvPr/>
        </p:nvPicPr>
        <p:blipFill rotWithShape="1">
          <a:blip r:embed="rId2">
            <a:extLst>
              <a:ext uri="{28A0092B-C50C-407E-A947-70E740481C1C}">
                <a14:useLocalDpi xmlns:a14="http://schemas.microsoft.com/office/drawing/2010/main" val="0"/>
              </a:ext>
            </a:extLst>
          </a:blip>
          <a:srcRect l="19200" t="59490" r="1585" b="7878"/>
          <a:stretch/>
        </p:blipFill>
        <p:spPr>
          <a:xfrm>
            <a:off x="843331" y="3289496"/>
            <a:ext cx="10838387" cy="3066757"/>
          </a:xfrm>
          <a:prstGeom prst="rect">
            <a:avLst/>
          </a:prstGeom>
          <a:ln>
            <a:noFill/>
          </a:ln>
          <a:effectLst>
            <a:softEdge rad="112500"/>
          </a:effectLst>
        </p:spPr>
      </p:pic>
      <p:pic>
        <p:nvPicPr>
          <p:cNvPr id="10" name="Picture 9">
            <a:extLst>
              <a:ext uri="{FF2B5EF4-FFF2-40B4-BE49-F238E27FC236}">
                <a16:creationId xmlns:a16="http://schemas.microsoft.com/office/drawing/2014/main" id="{E736E71B-5700-6F80-56B2-FD88E7C64040}"/>
              </a:ext>
            </a:extLst>
          </p:cNvPr>
          <p:cNvPicPr>
            <a:picLocks noChangeAspect="1"/>
          </p:cNvPicPr>
          <p:nvPr/>
        </p:nvPicPr>
        <p:blipFill rotWithShape="1">
          <a:blip r:embed="rId3">
            <a:extLst>
              <a:ext uri="{28A0092B-C50C-407E-A947-70E740481C1C}">
                <a14:useLocalDpi xmlns:a14="http://schemas.microsoft.com/office/drawing/2010/main" val="0"/>
              </a:ext>
            </a:extLst>
          </a:blip>
          <a:srcRect l="23885" t="31786" r="28808" b="55739"/>
          <a:stretch/>
        </p:blipFill>
        <p:spPr>
          <a:xfrm>
            <a:off x="2039813" y="1682262"/>
            <a:ext cx="5767755" cy="855089"/>
          </a:xfrm>
          <a:prstGeom prst="rect">
            <a:avLst/>
          </a:prstGeom>
          <a:ln>
            <a:noFill/>
          </a:ln>
          <a:effectLst>
            <a:softEdge rad="112500"/>
          </a:effectLst>
        </p:spPr>
      </p:pic>
    </p:spTree>
    <p:extLst>
      <p:ext uri="{BB962C8B-B14F-4D97-AF65-F5344CB8AC3E}">
        <p14:creationId xmlns:p14="http://schemas.microsoft.com/office/powerpoint/2010/main" val="95286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0" y="1"/>
            <a:ext cx="3334648" cy="501747"/>
          </a:xfrm>
        </p:spPr>
        <p:txBody>
          <a:bodyPr>
            <a:normAutofit fontScale="90000"/>
          </a:bodyPr>
          <a:lstStyle/>
          <a:p>
            <a:r>
              <a:rPr lang="en-US" sz="2000" dirty="0">
                <a:solidFill>
                  <a:srgbClr val="FFFF00"/>
                </a:solidFill>
              </a:rPr>
              <a:t>Question Set 1 - Easy </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800064" y="436671"/>
            <a:ext cx="9158673" cy="501747"/>
          </a:xfrm>
        </p:spPr>
        <p:txBody>
          <a:bodyPr/>
          <a:lstStyle/>
          <a:p>
            <a:pPr marL="0" indent="0">
              <a:buNone/>
            </a:pPr>
            <a:r>
              <a:rPr lang="en-US" dirty="0"/>
              <a:t>2. Which country have the most invoice.</a:t>
            </a:r>
          </a:p>
        </p:txBody>
      </p:sp>
      <p:sp>
        <p:nvSpPr>
          <p:cNvPr id="5" name="TextBox 4">
            <a:extLst>
              <a:ext uri="{FF2B5EF4-FFF2-40B4-BE49-F238E27FC236}">
                <a16:creationId xmlns:a16="http://schemas.microsoft.com/office/drawing/2014/main" id="{7C4790E2-EDE6-4157-5B0A-D04F60AD41BE}"/>
              </a:ext>
            </a:extLst>
          </p:cNvPr>
          <p:cNvSpPr txBox="1"/>
          <p:nvPr/>
        </p:nvSpPr>
        <p:spPr>
          <a:xfrm>
            <a:off x="667788" y="1375089"/>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106115" y="3119511"/>
            <a:ext cx="1122423" cy="369332"/>
          </a:xfrm>
          <a:prstGeom prst="rect">
            <a:avLst/>
          </a:prstGeom>
          <a:noFill/>
        </p:spPr>
        <p:txBody>
          <a:bodyPr wrap="none" rtlCol="0">
            <a:spAutoFit/>
          </a:bodyPr>
          <a:lstStyle/>
          <a:p>
            <a:r>
              <a:rPr lang="en-US" b="1" dirty="0">
                <a:solidFill>
                  <a:srgbClr val="FFC000"/>
                </a:solidFill>
              </a:rPr>
              <a:t>Out Put-</a:t>
            </a:r>
          </a:p>
        </p:txBody>
      </p:sp>
      <p:pic>
        <p:nvPicPr>
          <p:cNvPr id="9" name="Picture 8">
            <a:extLst>
              <a:ext uri="{FF2B5EF4-FFF2-40B4-BE49-F238E27FC236}">
                <a16:creationId xmlns:a16="http://schemas.microsoft.com/office/drawing/2014/main" id="{485783C0-3408-3DBD-0961-575A900E5813}"/>
              </a:ext>
            </a:extLst>
          </p:cNvPr>
          <p:cNvPicPr>
            <a:picLocks noChangeAspect="1"/>
          </p:cNvPicPr>
          <p:nvPr/>
        </p:nvPicPr>
        <p:blipFill rotWithShape="1">
          <a:blip r:embed="rId2">
            <a:extLst>
              <a:ext uri="{28A0092B-C50C-407E-A947-70E740481C1C}">
                <a14:useLocalDpi xmlns:a14="http://schemas.microsoft.com/office/drawing/2010/main" val="0"/>
              </a:ext>
            </a:extLst>
          </a:blip>
          <a:srcRect l="22962" t="39969" r="17154" b="7296"/>
          <a:stretch/>
        </p:blipFill>
        <p:spPr>
          <a:xfrm>
            <a:off x="3446585" y="2846882"/>
            <a:ext cx="7822971" cy="3873231"/>
          </a:xfrm>
          <a:prstGeom prst="rect">
            <a:avLst/>
          </a:prstGeom>
          <a:ln>
            <a:noFill/>
          </a:ln>
          <a:effectLst>
            <a:softEdge rad="112500"/>
          </a:effectLst>
        </p:spPr>
      </p:pic>
      <p:pic>
        <p:nvPicPr>
          <p:cNvPr id="11" name="Picture 10">
            <a:extLst>
              <a:ext uri="{FF2B5EF4-FFF2-40B4-BE49-F238E27FC236}">
                <a16:creationId xmlns:a16="http://schemas.microsoft.com/office/drawing/2014/main" id="{02B80B13-555B-EDCB-2AB1-918F8A1626E7}"/>
              </a:ext>
            </a:extLst>
          </p:cNvPr>
          <p:cNvPicPr>
            <a:picLocks noChangeAspect="1"/>
          </p:cNvPicPr>
          <p:nvPr/>
        </p:nvPicPr>
        <p:blipFill rotWithShape="1">
          <a:blip r:embed="rId3">
            <a:extLst>
              <a:ext uri="{28A0092B-C50C-407E-A947-70E740481C1C}">
                <a14:useLocalDpi xmlns:a14="http://schemas.microsoft.com/office/drawing/2010/main" val="0"/>
              </a:ext>
            </a:extLst>
          </a:blip>
          <a:srcRect l="24881" t="47178" r="7565" b="47434"/>
          <a:stretch/>
        </p:blipFill>
        <p:spPr>
          <a:xfrm>
            <a:off x="2228536" y="1523315"/>
            <a:ext cx="8236229" cy="629043"/>
          </a:xfrm>
          <a:prstGeom prst="rect">
            <a:avLst/>
          </a:prstGeom>
        </p:spPr>
      </p:pic>
    </p:spTree>
    <p:extLst>
      <p:ext uri="{BB962C8B-B14F-4D97-AF65-F5344CB8AC3E}">
        <p14:creationId xmlns:p14="http://schemas.microsoft.com/office/powerpoint/2010/main" val="26140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0" y="1"/>
            <a:ext cx="3334648" cy="501747"/>
          </a:xfrm>
        </p:spPr>
        <p:txBody>
          <a:bodyPr>
            <a:normAutofit fontScale="90000"/>
          </a:bodyPr>
          <a:lstStyle/>
          <a:p>
            <a:r>
              <a:rPr lang="en-US" sz="2000" dirty="0">
                <a:solidFill>
                  <a:srgbClr val="FFFF00"/>
                </a:solidFill>
              </a:rPr>
              <a:t>Question Set 1 - Easy </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2517516" y="695596"/>
            <a:ext cx="9158673" cy="501747"/>
          </a:xfrm>
        </p:spPr>
        <p:txBody>
          <a:bodyPr/>
          <a:lstStyle/>
          <a:p>
            <a:pPr marL="0" indent="0">
              <a:buNone/>
            </a:pPr>
            <a:r>
              <a:rPr lang="en-US" dirty="0"/>
              <a:t> 3. what are top 3 values of total invoice.</a:t>
            </a:r>
          </a:p>
        </p:txBody>
      </p:sp>
      <p:sp>
        <p:nvSpPr>
          <p:cNvPr id="5" name="TextBox 4">
            <a:extLst>
              <a:ext uri="{FF2B5EF4-FFF2-40B4-BE49-F238E27FC236}">
                <a16:creationId xmlns:a16="http://schemas.microsoft.com/office/drawing/2014/main" id="{7C4790E2-EDE6-4157-5B0A-D04F60AD41BE}"/>
              </a:ext>
            </a:extLst>
          </p:cNvPr>
          <p:cNvSpPr txBox="1"/>
          <p:nvPr/>
        </p:nvSpPr>
        <p:spPr>
          <a:xfrm>
            <a:off x="604786" y="1662249"/>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541181" y="3616088"/>
            <a:ext cx="1122423" cy="369332"/>
          </a:xfrm>
          <a:prstGeom prst="rect">
            <a:avLst/>
          </a:prstGeom>
          <a:noFill/>
        </p:spPr>
        <p:txBody>
          <a:bodyPr wrap="none" rtlCol="0">
            <a:spAutoFit/>
          </a:bodyPr>
          <a:lstStyle/>
          <a:p>
            <a:r>
              <a:rPr lang="en-US" b="1" dirty="0">
                <a:solidFill>
                  <a:srgbClr val="FFC000"/>
                </a:solidFill>
              </a:rPr>
              <a:t>Out Put-</a:t>
            </a:r>
          </a:p>
        </p:txBody>
      </p:sp>
      <p:pic>
        <p:nvPicPr>
          <p:cNvPr id="8" name="Picture 7">
            <a:extLst>
              <a:ext uri="{FF2B5EF4-FFF2-40B4-BE49-F238E27FC236}">
                <a16:creationId xmlns:a16="http://schemas.microsoft.com/office/drawing/2014/main" id="{78AB29D7-EB16-D382-5D57-2B95915E4B63}"/>
              </a:ext>
            </a:extLst>
          </p:cNvPr>
          <p:cNvPicPr>
            <a:picLocks noChangeAspect="1"/>
          </p:cNvPicPr>
          <p:nvPr/>
        </p:nvPicPr>
        <p:blipFill rotWithShape="1">
          <a:blip r:embed="rId2">
            <a:extLst>
              <a:ext uri="{28A0092B-C50C-407E-A947-70E740481C1C}">
                <a14:useLocalDpi xmlns:a14="http://schemas.microsoft.com/office/drawing/2010/main" val="0"/>
              </a:ext>
            </a:extLst>
          </a:blip>
          <a:srcRect l="19845" t="61055" r="2845" b="7295"/>
          <a:stretch/>
        </p:blipFill>
        <p:spPr>
          <a:xfrm>
            <a:off x="1946636" y="3630708"/>
            <a:ext cx="9425355" cy="2169441"/>
          </a:xfrm>
          <a:prstGeom prst="rect">
            <a:avLst/>
          </a:prstGeom>
          <a:ln>
            <a:noFill/>
          </a:ln>
          <a:effectLst>
            <a:softEdge rad="112500"/>
          </a:effectLst>
        </p:spPr>
      </p:pic>
      <p:pic>
        <p:nvPicPr>
          <p:cNvPr id="13" name="Picture 12">
            <a:extLst>
              <a:ext uri="{FF2B5EF4-FFF2-40B4-BE49-F238E27FC236}">
                <a16:creationId xmlns:a16="http://schemas.microsoft.com/office/drawing/2014/main" id="{ACFD05C3-77BF-7F56-D91C-893936DA56D0}"/>
              </a:ext>
            </a:extLst>
          </p:cNvPr>
          <p:cNvPicPr>
            <a:picLocks noChangeAspect="1"/>
          </p:cNvPicPr>
          <p:nvPr/>
        </p:nvPicPr>
        <p:blipFill rotWithShape="1">
          <a:blip r:embed="rId3">
            <a:extLst>
              <a:ext uri="{28A0092B-C50C-407E-A947-70E740481C1C}">
                <a14:useLocalDpi xmlns:a14="http://schemas.microsoft.com/office/drawing/2010/main" val="0"/>
              </a:ext>
            </a:extLst>
          </a:blip>
          <a:srcRect l="24880" t="56413" r="23154" b="33325"/>
          <a:stretch/>
        </p:blipFill>
        <p:spPr>
          <a:xfrm>
            <a:off x="2301807" y="1634393"/>
            <a:ext cx="6335757" cy="1300719"/>
          </a:xfrm>
          <a:prstGeom prst="rect">
            <a:avLst/>
          </a:prstGeom>
        </p:spPr>
      </p:pic>
    </p:spTree>
    <p:extLst>
      <p:ext uri="{BB962C8B-B14F-4D97-AF65-F5344CB8AC3E}">
        <p14:creationId xmlns:p14="http://schemas.microsoft.com/office/powerpoint/2010/main" val="105714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0" y="1"/>
            <a:ext cx="3334648" cy="501747"/>
          </a:xfrm>
        </p:spPr>
        <p:txBody>
          <a:bodyPr>
            <a:normAutofit fontScale="90000"/>
          </a:bodyPr>
          <a:lstStyle/>
          <a:p>
            <a:r>
              <a:rPr lang="en-US" sz="2000" dirty="0">
                <a:solidFill>
                  <a:srgbClr val="FFFF00"/>
                </a:solidFill>
              </a:rPr>
              <a:t>Question Set 1 - Easy </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fontScale="92500" lnSpcReduction="20000"/>
          </a:bodyPr>
          <a:lstStyle/>
          <a:p>
            <a:pPr marL="0" indent="0">
              <a:buNone/>
            </a:pPr>
            <a:r>
              <a:rPr lang="en-US" b="1" dirty="0"/>
              <a:t>4. which city has the best customers? we would like to throw a promotional music festival in the city we made the most money. write a query that returns one city that has the highest sum of invoice totals. return both the city name &amp; sum of all invoice totals.</a:t>
            </a:r>
          </a:p>
        </p:txBody>
      </p:sp>
      <p:sp>
        <p:nvSpPr>
          <p:cNvPr id="5" name="TextBox 4">
            <a:extLst>
              <a:ext uri="{FF2B5EF4-FFF2-40B4-BE49-F238E27FC236}">
                <a16:creationId xmlns:a16="http://schemas.microsoft.com/office/drawing/2014/main" id="{7C4790E2-EDE6-4157-5B0A-D04F60AD41BE}"/>
              </a:ext>
            </a:extLst>
          </p:cNvPr>
          <p:cNvSpPr txBox="1"/>
          <p:nvPr/>
        </p:nvSpPr>
        <p:spPr>
          <a:xfrm>
            <a:off x="531801" y="1978805"/>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2050147" y="4004593"/>
            <a:ext cx="1122423" cy="369332"/>
          </a:xfrm>
          <a:prstGeom prst="rect">
            <a:avLst/>
          </a:prstGeom>
          <a:noFill/>
        </p:spPr>
        <p:txBody>
          <a:bodyPr wrap="none" rtlCol="0">
            <a:spAutoFit/>
          </a:bodyPr>
          <a:lstStyle/>
          <a:p>
            <a:r>
              <a:rPr lang="en-US" b="1" dirty="0">
                <a:solidFill>
                  <a:srgbClr val="FFC000"/>
                </a:solidFill>
              </a:rPr>
              <a:t>Out Put-</a:t>
            </a:r>
          </a:p>
        </p:txBody>
      </p:sp>
      <p:pic>
        <p:nvPicPr>
          <p:cNvPr id="9" name="Picture 8">
            <a:extLst>
              <a:ext uri="{FF2B5EF4-FFF2-40B4-BE49-F238E27FC236}">
                <a16:creationId xmlns:a16="http://schemas.microsoft.com/office/drawing/2014/main" id="{4732B9E5-8A7F-6491-0F11-BAEEDC82F552}"/>
              </a:ext>
            </a:extLst>
          </p:cNvPr>
          <p:cNvPicPr>
            <a:picLocks noChangeAspect="1"/>
          </p:cNvPicPr>
          <p:nvPr/>
        </p:nvPicPr>
        <p:blipFill rotWithShape="1">
          <a:blip r:embed="rId2">
            <a:extLst>
              <a:ext uri="{28A0092B-C50C-407E-A947-70E740481C1C}">
                <a14:useLocalDpi xmlns:a14="http://schemas.microsoft.com/office/drawing/2010/main" val="0"/>
              </a:ext>
            </a:extLst>
          </a:blip>
          <a:srcRect l="19039" t="39584" r="32846" b="7880"/>
          <a:stretch/>
        </p:blipFill>
        <p:spPr>
          <a:xfrm>
            <a:off x="4497581" y="2964784"/>
            <a:ext cx="6953524" cy="3601107"/>
          </a:xfrm>
          <a:prstGeom prst="rect">
            <a:avLst/>
          </a:prstGeom>
          <a:ln>
            <a:noFill/>
          </a:ln>
          <a:effectLst>
            <a:softEdge rad="112500"/>
          </a:effectLst>
        </p:spPr>
      </p:pic>
      <p:pic>
        <p:nvPicPr>
          <p:cNvPr id="11" name="Picture 10">
            <a:extLst>
              <a:ext uri="{FF2B5EF4-FFF2-40B4-BE49-F238E27FC236}">
                <a16:creationId xmlns:a16="http://schemas.microsoft.com/office/drawing/2014/main" id="{4536991F-C88E-5E2F-FA4C-19C18DE9DF6C}"/>
              </a:ext>
            </a:extLst>
          </p:cNvPr>
          <p:cNvPicPr>
            <a:picLocks noChangeAspect="1"/>
          </p:cNvPicPr>
          <p:nvPr/>
        </p:nvPicPr>
        <p:blipFill rotWithShape="1">
          <a:blip r:embed="rId3">
            <a:extLst>
              <a:ext uri="{28A0092B-C50C-407E-A947-70E740481C1C}">
                <a14:useLocalDpi xmlns:a14="http://schemas.microsoft.com/office/drawing/2010/main" val="0"/>
              </a:ext>
            </a:extLst>
          </a:blip>
          <a:srcRect l="25274" t="36917" r="17693" b="55703"/>
          <a:stretch/>
        </p:blipFill>
        <p:spPr>
          <a:xfrm>
            <a:off x="1895055" y="1954245"/>
            <a:ext cx="6953525" cy="899167"/>
          </a:xfrm>
          <a:prstGeom prst="rect">
            <a:avLst/>
          </a:prstGeom>
        </p:spPr>
      </p:pic>
    </p:spTree>
    <p:extLst>
      <p:ext uri="{BB962C8B-B14F-4D97-AF65-F5344CB8AC3E}">
        <p14:creationId xmlns:p14="http://schemas.microsoft.com/office/powerpoint/2010/main" val="31965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0" y="1"/>
            <a:ext cx="3334648" cy="501747"/>
          </a:xfrm>
        </p:spPr>
        <p:txBody>
          <a:bodyPr>
            <a:normAutofit fontScale="90000"/>
          </a:bodyPr>
          <a:lstStyle/>
          <a:p>
            <a:r>
              <a:rPr lang="en-US" sz="2000" dirty="0">
                <a:solidFill>
                  <a:srgbClr val="FFFF00"/>
                </a:solidFill>
              </a:rPr>
              <a:t>Question Set 1 - Easy </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a:bodyPr>
          <a:lstStyle/>
          <a:p>
            <a:pPr marL="0" indent="0">
              <a:buNone/>
            </a:pPr>
            <a:r>
              <a:rPr lang="en-US" b="1" dirty="0"/>
              <a:t> 5. who is the best customer? the customer who has spent the most money will be declared the best customer .write a query that return the person who has spent the most money.</a:t>
            </a:r>
          </a:p>
        </p:txBody>
      </p:sp>
      <p:sp>
        <p:nvSpPr>
          <p:cNvPr id="5" name="TextBox 4">
            <a:extLst>
              <a:ext uri="{FF2B5EF4-FFF2-40B4-BE49-F238E27FC236}">
                <a16:creationId xmlns:a16="http://schemas.microsoft.com/office/drawing/2014/main" id="{7C4790E2-EDE6-4157-5B0A-D04F60AD41BE}"/>
              </a:ext>
            </a:extLst>
          </p:cNvPr>
          <p:cNvSpPr txBox="1"/>
          <p:nvPr/>
        </p:nvSpPr>
        <p:spPr>
          <a:xfrm>
            <a:off x="531801" y="1978805"/>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714827" y="4645801"/>
            <a:ext cx="1122423" cy="369332"/>
          </a:xfrm>
          <a:prstGeom prst="rect">
            <a:avLst/>
          </a:prstGeom>
          <a:noFill/>
        </p:spPr>
        <p:txBody>
          <a:bodyPr wrap="none" rtlCol="0">
            <a:spAutoFit/>
          </a:bodyPr>
          <a:lstStyle/>
          <a:p>
            <a:r>
              <a:rPr lang="en-US" b="1" dirty="0">
                <a:solidFill>
                  <a:srgbClr val="FFC000"/>
                </a:solidFill>
              </a:rPr>
              <a:t>Out Put-</a:t>
            </a:r>
          </a:p>
        </p:txBody>
      </p:sp>
      <p:pic>
        <p:nvPicPr>
          <p:cNvPr id="8" name="Picture 7">
            <a:extLst>
              <a:ext uri="{FF2B5EF4-FFF2-40B4-BE49-F238E27FC236}">
                <a16:creationId xmlns:a16="http://schemas.microsoft.com/office/drawing/2014/main" id="{F91F7165-9611-C496-4725-27010AC3E76D}"/>
              </a:ext>
            </a:extLst>
          </p:cNvPr>
          <p:cNvPicPr>
            <a:picLocks noChangeAspect="1"/>
          </p:cNvPicPr>
          <p:nvPr/>
        </p:nvPicPr>
        <p:blipFill rotWithShape="1">
          <a:blip r:embed="rId2">
            <a:extLst>
              <a:ext uri="{28A0092B-C50C-407E-A947-70E740481C1C}">
                <a14:useLocalDpi xmlns:a14="http://schemas.microsoft.com/office/drawing/2010/main" val="0"/>
              </a:ext>
            </a:extLst>
          </a:blip>
          <a:srcRect l="19615" t="60710" r="14269" b="9746"/>
          <a:stretch/>
        </p:blipFill>
        <p:spPr>
          <a:xfrm>
            <a:off x="3584917" y="4290528"/>
            <a:ext cx="8060787" cy="2025645"/>
          </a:xfrm>
          <a:prstGeom prst="rect">
            <a:avLst/>
          </a:prstGeom>
          <a:ln>
            <a:noFill/>
          </a:ln>
          <a:effectLst>
            <a:softEdge rad="112500"/>
          </a:effectLst>
        </p:spPr>
      </p:pic>
      <p:pic>
        <p:nvPicPr>
          <p:cNvPr id="11" name="Picture 10">
            <a:extLst>
              <a:ext uri="{FF2B5EF4-FFF2-40B4-BE49-F238E27FC236}">
                <a16:creationId xmlns:a16="http://schemas.microsoft.com/office/drawing/2014/main" id="{2539C61C-D6C2-2BF5-C31D-95B6DCBBED9A}"/>
              </a:ext>
            </a:extLst>
          </p:cNvPr>
          <p:cNvPicPr>
            <a:picLocks noChangeAspect="1"/>
          </p:cNvPicPr>
          <p:nvPr/>
        </p:nvPicPr>
        <p:blipFill rotWithShape="1">
          <a:blip r:embed="rId3">
            <a:extLst>
              <a:ext uri="{28A0092B-C50C-407E-A947-70E740481C1C}">
                <a14:useLocalDpi xmlns:a14="http://schemas.microsoft.com/office/drawing/2010/main" val="0"/>
              </a:ext>
            </a:extLst>
          </a:blip>
          <a:srcRect l="23271" t="50000" r="15424" b="37431"/>
          <a:stretch/>
        </p:blipFill>
        <p:spPr>
          <a:xfrm>
            <a:off x="2035390" y="2136709"/>
            <a:ext cx="7474372" cy="1292291"/>
          </a:xfrm>
          <a:prstGeom prst="rect">
            <a:avLst/>
          </a:prstGeom>
        </p:spPr>
      </p:pic>
    </p:spTree>
    <p:extLst>
      <p:ext uri="{BB962C8B-B14F-4D97-AF65-F5344CB8AC3E}">
        <p14:creationId xmlns:p14="http://schemas.microsoft.com/office/powerpoint/2010/main" val="419887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2 - Moderate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a:bodyPr>
          <a:lstStyle/>
          <a:p>
            <a:pPr marL="0" indent="0">
              <a:buNone/>
            </a:pPr>
            <a:r>
              <a:rPr lang="en-US" b="1" dirty="0"/>
              <a:t> 1: Write query to return the email, first name, last name, &amp; Genre of all Rock Music listeners. Return your list ordered alphabetically by email starting with A.</a:t>
            </a:r>
          </a:p>
        </p:txBody>
      </p:sp>
      <p:sp>
        <p:nvSpPr>
          <p:cNvPr id="5" name="TextBox 4">
            <a:extLst>
              <a:ext uri="{FF2B5EF4-FFF2-40B4-BE49-F238E27FC236}">
                <a16:creationId xmlns:a16="http://schemas.microsoft.com/office/drawing/2014/main" id="{7C4790E2-EDE6-4157-5B0A-D04F60AD41BE}"/>
              </a:ext>
            </a:extLst>
          </p:cNvPr>
          <p:cNvSpPr txBox="1"/>
          <p:nvPr/>
        </p:nvSpPr>
        <p:spPr>
          <a:xfrm>
            <a:off x="531801" y="1978805"/>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738618" y="4645801"/>
            <a:ext cx="1122423" cy="369332"/>
          </a:xfrm>
          <a:prstGeom prst="rect">
            <a:avLst/>
          </a:prstGeom>
          <a:noFill/>
        </p:spPr>
        <p:txBody>
          <a:bodyPr wrap="none" rtlCol="0">
            <a:spAutoFit/>
          </a:bodyPr>
          <a:lstStyle/>
          <a:p>
            <a:r>
              <a:rPr lang="en-US" b="1" dirty="0">
                <a:solidFill>
                  <a:srgbClr val="FFC000"/>
                </a:solidFill>
              </a:rPr>
              <a:t>Out Put-</a:t>
            </a:r>
          </a:p>
        </p:txBody>
      </p:sp>
      <p:pic>
        <p:nvPicPr>
          <p:cNvPr id="9" name="Picture 8">
            <a:extLst>
              <a:ext uri="{FF2B5EF4-FFF2-40B4-BE49-F238E27FC236}">
                <a16:creationId xmlns:a16="http://schemas.microsoft.com/office/drawing/2014/main" id="{DAD6EB70-6DB3-E3E0-2180-76E135B3D44A}"/>
              </a:ext>
            </a:extLst>
          </p:cNvPr>
          <p:cNvPicPr>
            <a:picLocks noChangeAspect="1"/>
          </p:cNvPicPr>
          <p:nvPr/>
        </p:nvPicPr>
        <p:blipFill rotWithShape="1">
          <a:blip r:embed="rId2">
            <a:extLst>
              <a:ext uri="{28A0092B-C50C-407E-A947-70E740481C1C}">
                <a14:useLocalDpi xmlns:a14="http://schemas.microsoft.com/office/drawing/2010/main" val="0"/>
              </a:ext>
            </a:extLst>
          </a:blip>
          <a:srcRect l="18923" t="59902" r="15197" b="7880"/>
          <a:stretch/>
        </p:blipFill>
        <p:spPr>
          <a:xfrm>
            <a:off x="3737924" y="4389123"/>
            <a:ext cx="8032049" cy="2208407"/>
          </a:xfrm>
          <a:prstGeom prst="rect">
            <a:avLst/>
          </a:prstGeom>
          <a:ln>
            <a:noFill/>
          </a:ln>
          <a:effectLst>
            <a:softEdge rad="112500"/>
          </a:effectLst>
        </p:spPr>
      </p:pic>
      <p:pic>
        <p:nvPicPr>
          <p:cNvPr id="11" name="Picture 10">
            <a:extLst>
              <a:ext uri="{FF2B5EF4-FFF2-40B4-BE49-F238E27FC236}">
                <a16:creationId xmlns:a16="http://schemas.microsoft.com/office/drawing/2014/main" id="{777EECB6-2C4C-6DD6-F354-E6D236A6BDFE}"/>
              </a:ext>
            </a:extLst>
          </p:cNvPr>
          <p:cNvPicPr>
            <a:picLocks noChangeAspect="1"/>
          </p:cNvPicPr>
          <p:nvPr/>
        </p:nvPicPr>
        <p:blipFill rotWithShape="1">
          <a:blip r:embed="rId2">
            <a:extLst>
              <a:ext uri="{28A0092B-C50C-407E-A947-70E740481C1C}">
                <a14:useLocalDpi xmlns:a14="http://schemas.microsoft.com/office/drawing/2010/main" val="0"/>
              </a:ext>
            </a:extLst>
          </a:blip>
          <a:srcRect l="22962" t="31375" r="25274" b="40098"/>
          <a:stretch/>
        </p:blipFill>
        <p:spPr>
          <a:xfrm>
            <a:off x="1997611" y="1947720"/>
            <a:ext cx="6311099" cy="1955409"/>
          </a:xfrm>
          <a:prstGeom prst="rect">
            <a:avLst/>
          </a:prstGeom>
        </p:spPr>
      </p:pic>
    </p:spTree>
    <p:extLst>
      <p:ext uri="{BB962C8B-B14F-4D97-AF65-F5344CB8AC3E}">
        <p14:creationId xmlns:p14="http://schemas.microsoft.com/office/powerpoint/2010/main" val="180763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B03C-40DE-0A9C-5582-D83C2483FD38}"/>
              </a:ext>
            </a:extLst>
          </p:cNvPr>
          <p:cNvSpPr>
            <a:spLocks noGrp="1"/>
          </p:cNvSpPr>
          <p:nvPr>
            <p:ph type="title"/>
          </p:nvPr>
        </p:nvSpPr>
        <p:spPr>
          <a:xfrm>
            <a:off x="-1" y="0"/>
            <a:ext cx="3995225" cy="501747"/>
          </a:xfrm>
        </p:spPr>
        <p:txBody>
          <a:bodyPr>
            <a:normAutofit fontScale="90000"/>
          </a:bodyPr>
          <a:lstStyle/>
          <a:p>
            <a:r>
              <a:rPr lang="en-US" sz="2000" dirty="0">
                <a:solidFill>
                  <a:srgbClr val="FFFF00"/>
                </a:solidFill>
              </a:rPr>
              <a:t>Question Set 2 - Moderate</a:t>
            </a:r>
          </a:p>
        </p:txBody>
      </p:sp>
      <p:sp>
        <p:nvSpPr>
          <p:cNvPr id="3" name="Content Placeholder 2">
            <a:extLst>
              <a:ext uri="{FF2B5EF4-FFF2-40B4-BE49-F238E27FC236}">
                <a16:creationId xmlns:a16="http://schemas.microsoft.com/office/drawing/2014/main" id="{70C4B0BD-CC3C-6A65-6390-13361E8CD0A5}"/>
              </a:ext>
            </a:extLst>
          </p:cNvPr>
          <p:cNvSpPr>
            <a:spLocks noGrp="1"/>
          </p:cNvSpPr>
          <p:nvPr>
            <p:ph idx="1"/>
          </p:nvPr>
        </p:nvSpPr>
        <p:spPr>
          <a:xfrm>
            <a:off x="1496476" y="541833"/>
            <a:ext cx="9110569" cy="1301039"/>
          </a:xfrm>
        </p:spPr>
        <p:txBody>
          <a:bodyPr>
            <a:normAutofit/>
          </a:bodyPr>
          <a:lstStyle/>
          <a:p>
            <a:pPr marL="0" indent="0">
              <a:buNone/>
            </a:pPr>
            <a:r>
              <a:rPr lang="en-US" b="1" dirty="0"/>
              <a:t>2: Let's invite the artists who have written the most rock music in our dataset. Write a query that returns the Artist name and total track count of the top 10 rock bands.</a:t>
            </a:r>
          </a:p>
        </p:txBody>
      </p:sp>
      <p:sp>
        <p:nvSpPr>
          <p:cNvPr id="5" name="TextBox 4">
            <a:extLst>
              <a:ext uri="{FF2B5EF4-FFF2-40B4-BE49-F238E27FC236}">
                <a16:creationId xmlns:a16="http://schemas.microsoft.com/office/drawing/2014/main" id="{7C4790E2-EDE6-4157-5B0A-D04F60AD41BE}"/>
              </a:ext>
            </a:extLst>
          </p:cNvPr>
          <p:cNvSpPr txBox="1"/>
          <p:nvPr/>
        </p:nvSpPr>
        <p:spPr>
          <a:xfrm>
            <a:off x="501264" y="1842867"/>
            <a:ext cx="995209" cy="369332"/>
          </a:xfrm>
          <a:prstGeom prst="rect">
            <a:avLst/>
          </a:prstGeom>
          <a:noFill/>
        </p:spPr>
        <p:txBody>
          <a:bodyPr wrap="none" rtlCol="0">
            <a:spAutoFit/>
          </a:bodyPr>
          <a:lstStyle/>
          <a:p>
            <a:r>
              <a:rPr lang="en-US" b="1" dirty="0">
                <a:solidFill>
                  <a:srgbClr val="FFC000"/>
                </a:solidFill>
              </a:rPr>
              <a:t>Query-</a:t>
            </a:r>
          </a:p>
        </p:txBody>
      </p:sp>
      <p:sp>
        <p:nvSpPr>
          <p:cNvPr id="6" name="TextBox 5">
            <a:extLst>
              <a:ext uri="{FF2B5EF4-FFF2-40B4-BE49-F238E27FC236}">
                <a16:creationId xmlns:a16="http://schemas.microsoft.com/office/drawing/2014/main" id="{075FB2D5-A33B-1B14-C43A-65DC5E86A35A}"/>
              </a:ext>
            </a:extLst>
          </p:cNvPr>
          <p:cNvSpPr txBox="1"/>
          <p:nvPr/>
        </p:nvSpPr>
        <p:spPr>
          <a:xfrm>
            <a:off x="1777826" y="4702128"/>
            <a:ext cx="1122423" cy="369332"/>
          </a:xfrm>
          <a:prstGeom prst="rect">
            <a:avLst/>
          </a:prstGeom>
          <a:noFill/>
        </p:spPr>
        <p:txBody>
          <a:bodyPr wrap="none" rtlCol="0">
            <a:spAutoFit/>
          </a:bodyPr>
          <a:lstStyle/>
          <a:p>
            <a:r>
              <a:rPr lang="en-US" b="1" dirty="0">
                <a:solidFill>
                  <a:srgbClr val="FFC000"/>
                </a:solidFill>
              </a:rPr>
              <a:t>Out Put-</a:t>
            </a:r>
          </a:p>
        </p:txBody>
      </p:sp>
      <p:pic>
        <p:nvPicPr>
          <p:cNvPr id="13" name="Picture 12">
            <a:extLst>
              <a:ext uri="{FF2B5EF4-FFF2-40B4-BE49-F238E27FC236}">
                <a16:creationId xmlns:a16="http://schemas.microsoft.com/office/drawing/2014/main" id="{C5A2FAD6-73BA-4A73-6700-3ADEFFC12AF1}"/>
              </a:ext>
            </a:extLst>
          </p:cNvPr>
          <p:cNvPicPr>
            <a:picLocks noChangeAspect="1"/>
          </p:cNvPicPr>
          <p:nvPr/>
        </p:nvPicPr>
        <p:blipFill rotWithShape="1">
          <a:blip r:embed="rId2">
            <a:extLst>
              <a:ext uri="{28A0092B-C50C-407E-A947-70E740481C1C}">
                <a14:useLocalDpi xmlns:a14="http://schemas.microsoft.com/office/drawing/2010/main" val="0"/>
              </a:ext>
            </a:extLst>
          </a:blip>
          <a:srcRect l="19846" t="39790" r="23730" b="10750"/>
          <a:stretch/>
        </p:blipFill>
        <p:spPr>
          <a:xfrm>
            <a:off x="3995228" y="4218548"/>
            <a:ext cx="7784729" cy="2422945"/>
          </a:xfrm>
          <a:prstGeom prst="rect">
            <a:avLst/>
          </a:prstGeom>
          <a:ln>
            <a:noFill/>
          </a:ln>
          <a:effectLst>
            <a:softEdge rad="112500"/>
          </a:effectLst>
        </p:spPr>
      </p:pic>
      <p:pic>
        <p:nvPicPr>
          <p:cNvPr id="15" name="Picture 14">
            <a:extLst>
              <a:ext uri="{FF2B5EF4-FFF2-40B4-BE49-F238E27FC236}">
                <a16:creationId xmlns:a16="http://schemas.microsoft.com/office/drawing/2014/main" id="{03E43EC6-E66C-1F71-9874-5E6E2D5FC7CC}"/>
              </a:ext>
            </a:extLst>
          </p:cNvPr>
          <p:cNvPicPr>
            <a:picLocks noChangeAspect="1"/>
          </p:cNvPicPr>
          <p:nvPr/>
        </p:nvPicPr>
        <p:blipFill rotWithShape="1">
          <a:blip r:embed="rId3">
            <a:extLst>
              <a:ext uri="{28A0092B-C50C-407E-A947-70E740481C1C}">
                <a14:useLocalDpi xmlns:a14="http://schemas.microsoft.com/office/drawing/2010/main" val="0"/>
              </a:ext>
            </a:extLst>
          </a:blip>
          <a:srcRect l="24886" t="36096" r="15196" b="34762"/>
          <a:stretch/>
        </p:blipFill>
        <p:spPr>
          <a:xfrm>
            <a:off x="1777821" y="1842867"/>
            <a:ext cx="7510939" cy="2053867"/>
          </a:xfrm>
          <a:prstGeom prst="rect">
            <a:avLst/>
          </a:prstGeom>
          <a:ln>
            <a:noFill/>
          </a:ln>
          <a:effectLst>
            <a:softEdge rad="112500"/>
          </a:effectLst>
        </p:spPr>
      </p:pic>
    </p:spTree>
    <p:extLst>
      <p:ext uri="{BB962C8B-B14F-4D97-AF65-F5344CB8AC3E}">
        <p14:creationId xmlns:p14="http://schemas.microsoft.com/office/powerpoint/2010/main" val="17286762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522</TotalTime>
  <Words>503</Words>
  <Application>Microsoft Office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Agency FB</vt:lpstr>
      <vt:lpstr>Arial</vt:lpstr>
      <vt:lpstr>Bookman Old Style</vt:lpstr>
      <vt:lpstr>Century</vt:lpstr>
      <vt:lpstr>Georgia</vt:lpstr>
      <vt:lpstr>Rockwell</vt:lpstr>
      <vt:lpstr>Segoe UI Black</vt:lpstr>
      <vt:lpstr>Damask</vt:lpstr>
      <vt:lpstr>Digital Music store analysis by using SQL</vt:lpstr>
      <vt:lpstr>schemas</vt:lpstr>
      <vt:lpstr>Question Set 1 - Easy </vt:lpstr>
      <vt:lpstr>Question Set 1 - Easy </vt:lpstr>
      <vt:lpstr>Question Set 1 - Easy </vt:lpstr>
      <vt:lpstr>Question Set 1 - Easy </vt:lpstr>
      <vt:lpstr>Question Set 1 - Easy </vt:lpstr>
      <vt:lpstr>Question Set 2 - Moderate</vt:lpstr>
      <vt:lpstr>Question Set 2 - Moderate</vt:lpstr>
      <vt:lpstr>Question Set 2 - Moderate</vt:lpstr>
      <vt:lpstr>Question Set 3 - Advance</vt:lpstr>
      <vt:lpstr>Question Set 3 - Advance</vt:lpstr>
      <vt:lpstr>Question Set 3 - Advance</vt:lpstr>
      <vt:lpstr>Prepared by – Vikas kumar Maurya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Music store analysis by using SQL</dc:title>
  <dc:creator>mr kumar</dc:creator>
  <cp:lastModifiedBy>mr kumar</cp:lastModifiedBy>
  <cp:revision>22</cp:revision>
  <cp:lastPrinted>2024-05-18T18:08:19Z</cp:lastPrinted>
  <dcterms:created xsi:type="dcterms:W3CDTF">2024-05-18T09:35:38Z</dcterms:created>
  <dcterms:modified xsi:type="dcterms:W3CDTF">2024-05-18T18:17:53Z</dcterms:modified>
</cp:coreProperties>
</file>